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7" r:id="rId6"/>
    <p:sldId id="259" r:id="rId7"/>
    <p:sldId id="260" r:id="rId8"/>
    <p:sldId id="261" r:id="rId9"/>
    <p:sldId id="262" r:id="rId10"/>
    <p:sldId id="263" r:id="rId11"/>
    <p:sldId id="264"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8" autoAdjust="0"/>
    <p:restoredTop sz="94660"/>
  </p:normalViewPr>
  <p:slideViewPr>
    <p:cSldViewPr snapToGrid="0">
      <p:cViewPr varScale="1">
        <p:scale>
          <a:sx n="54" d="100"/>
          <a:sy n="54" d="100"/>
        </p:scale>
        <p:origin x="-571" y="-67"/>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BAF74C-239E-468B-9A01-A7312DDD82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C5057228-2D03-49D9-B000-D77BAB9801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2F46E90C-04A1-4089-AB88-DC8BF58D4295}"/>
              </a:ext>
            </a:extLst>
          </p:cNvPr>
          <p:cNvSpPr>
            <a:spLocks noGrp="1"/>
          </p:cNvSpPr>
          <p:nvPr>
            <p:ph type="dt" sz="half" idx="10"/>
          </p:nvPr>
        </p:nvSpPr>
        <p:spPr/>
        <p:txBody>
          <a:bodyPr/>
          <a:lstStyle/>
          <a:p>
            <a:fld id="{A2D12678-F2BA-4A4E-ADCA-C92BF00ED30E}" type="datetimeFigureOut">
              <a:rPr lang="en-US" smtClean="0"/>
              <a:pPr/>
              <a:t>2/4/2022</a:t>
            </a:fld>
            <a:endParaRPr lang="en-US"/>
          </a:p>
        </p:txBody>
      </p:sp>
      <p:sp>
        <p:nvSpPr>
          <p:cNvPr id="5" name="Footer Placeholder 4">
            <a:extLst>
              <a:ext uri="{FF2B5EF4-FFF2-40B4-BE49-F238E27FC236}">
                <a16:creationId xmlns:a16="http://schemas.microsoft.com/office/drawing/2014/main" xmlns="" id="{A3E0852C-8797-42DB-95A5-E2747344EF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A9CE33A-72A9-44CD-BFC1-D472FF9FAA6C}"/>
              </a:ext>
            </a:extLst>
          </p:cNvPr>
          <p:cNvSpPr>
            <a:spLocks noGrp="1"/>
          </p:cNvSpPr>
          <p:nvPr>
            <p:ph type="sldNum" sz="quarter" idx="12"/>
          </p:nvPr>
        </p:nvSpPr>
        <p:spPr/>
        <p:txBody>
          <a:bodyPr/>
          <a:lstStyle/>
          <a:p>
            <a:fld id="{D635C4C8-492E-43FF-89C0-A489493AC241}" type="slidenum">
              <a:rPr lang="en-US" smtClean="0"/>
              <a:pPr/>
              <a:t>‹#›</a:t>
            </a:fld>
            <a:endParaRPr lang="en-US"/>
          </a:p>
        </p:txBody>
      </p:sp>
    </p:spTree>
    <p:extLst>
      <p:ext uri="{BB962C8B-B14F-4D97-AF65-F5344CB8AC3E}">
        <p14:creationId xmlns:p14="http://schemas.microsoft.com/office/powerpoint/2010/main" xmlns="" val="23675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3B5559-D5AD-4083-BD98-54A88705CF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656F0F1D-D351-4124-A3C6-96ED96BA31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649EF1F-1EE8-4656-A972-409C8C0C2B1F}"/>
              </a:ext>
            </a:extLst>
          </p:cNvPr>
          <p:cNvSpPr>
            <a:spLocks noGrp="1"/>
          </p:cNvSpPr>
          <p:nvPr>
            <p:ph type="dt" sz="half" idx="10"/>
          </p:nvPr>
        </p:nvSpPr>
        <p:spPr/>
        <p:txBody>
          <a:bodyPr/>
          <a:lstStyle/>
          <a:p>
            <a:fld id="{A2D12678-F2BA-4A4E-ADCA-C92BF00ED30E}" type="datetimeFigureOut">
              <a:rPr lang="en-US" smtClean="0"/>
              <a:pPr/>
              <a:t>2/4/2022</a:t>
            </a:fld>
            <a:endParaRPr lang="en-US"/>
          </a:p>
        </p:txBody>
      </p:sp>
      <p:sp>
        <p:nvSpPr>
          <p:cNvPr id="5" name="Footer Placeholder 4">
            <a:extLst>
              <a:ext uri="{FF2B5EF4-FFF2-40B4-BE49-F238E27FC236}">
                <a16:creationId xmlns:a16="http://schemas.microsoft.com/office/drawing/2014/main" xmlns="" id="{B014A6E8-5242-4AE5-BC25-B5950FC63B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8EAA801-D3C8-4667-8B0A-C4DA8012A78B}"/>
              </a:ext>
            </a:extLst>
          </p:cNvPr>
          <p:cNvSpPr>
            <a:spLocks noGrp="1"/>
          </p:cNvSpPr>
          <p:nvPr>
            <p:ph type="sldNum" sz="quarter" idx="12"/>
          </p:nvPr>
        </p:nvSpPr>
        <p:spPr/>
        <p:txBody>
          <a:bodyPr/>
          <a:lstStyle/>
          <a:p>
            <a:fld id="{D635C4C8-492E-43FF-89C0-A489493AC241}" type="slidenum">
              <a:rPr lang="en-US" smtClean="0"/>
              <a:pPr/>
              <a:t>‹#›</a:t>
            </a:fld>
            <a:endParaRPr lang="en-US"/>
          </a:p>
        </p:txBody>
      </p:sp>
    </p:spTree>
    <p:extLst>
      <p:ext uri="{BB962C8B-B14F-4D97-AF65-F5344CB8AC3E}">
        <p14:creationId xmlns:p14="http://schemas.microsoft.com/office/powerpoint/2010/main" xmlns="" val="3112208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F8C6564-9F59-482E-A56D-CAA38C8D739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A07EB793-1367-4F89-BCCA-20FB00D9D83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9C900F0-A8F6-43DE-BB99-9E70623F5014}"/>
              </a:ext>
            </a:extLst>
          </p:cNvPr>
          <p:cNvSpPr>
            <a:spLocks noGrp="1"/>
          </p:cNvSpPr>
          <p:nvPr>
            <p:ph type="dt" sz="half" idx="10"/>
          </p:nvPr>
        </p:nvSpPr>
        <p:spPr/>
        <p:txBody>
          <a:bodyPr/>
          <a:lstStyle/>
          <a:p>
            <a:fld id="{A2D12678-F2BA-4A4E-ADCA-C92BF00ED30E}" type="datetimeFigureOut">
              <a:rPr lang="en-US" smtClean="0"/>
              <a:pPr/>
              <a:t>2/4/2022</a:t>
            </a:fld>
            <a:endParaRPr lang="en-US"/>
          </a:p>
        </p:txBody>
      </p:sp>
      <p:sp>
        <p:nvSpPr>
          <p:cNvPr id="5" name="Footer Placeholder 4">
            <a:extLst>
              <a:ext uri="{FF2B5EF4-FFF2-40B4-BE49-F238E27FC236}">
                <a16:creationId xmlns:a16="http://schemas.microsoft.com/office/drawing/2014/main" xmlns="" id="{CE21F64E-EAB1-4DF8-82B1-877F242ACF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66DDBF0-3E87-471A-9C22-EF923555ACB2}"/>
              </a:ext>
            </a:extLst>
          </p:cNvPr>
          <p:cNvSpPr>
            <a:spLocks noGrp="1"/>
          </p:cNvSpPr>
          <p:nvPr>
            <p:ph type="sldNum" sz="quarter" idx="12"/>
          </p:nvPr>
        </p:nvSpPr>
        <p:spPr/>
        <p:txBody>
          <a:bodyPr/>
          <a:lstStyle/>
          <a:p>
            <a:fld id="{D635C4C8-492E-43FF-89C0-A489493AC241}" type="slidenum">
              <a:rPr lang="en-US" smtClean="0"/>
              <a:pPr/>
              <a:t>‹#›</a:t>
            </a:fld>
            <a:endParaRPr lang="en-US"/>
          </a:p>
        </p:txBody>
      </p:sp>
    </p:spTree>
    <p:extLst>
      <p:ext uri="{BB962C8B-B14F-4D97-AF65-F5344CB8AC3E}">
        <p14:creationId xmlns:p14="http://schemas.microsoft.com/office/powerpoint/2010/main" xmlns="" val="2271835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9CD0FB-6FAA-4952-B212-4624E8F114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7D88E7B-FE18-4CC7-B6F2-15653018DA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CBB8B2A-714B-4BDB-889C-709B0D854DBE}"/>
              </a:ext>
            </a:extLst>
          </p:cNvPr>
          <p:cNvSpPr>
            <a:spLocks noGrp="1"/>
          </p:cNvSpPr>
          <p:nvPr>
            <p:ph type="dt" sz="half" idx="10"/>
          </p:nvPr>
        </p:nvSpPr>
        <p:spPr/>
        <p:txBody>
          <a:bodyPr/>
          <a:lstStyle/>
          <a:p>
            <a:fld id="{A2D12678-F2BA-4A4E-ADCA-C92BF00ED30E}" type="datetimeFigureOut">
              <a:rPr lang="en-US" smtClean="0"/>
              <a:pPr/>
              <a:t>2/4/2022</a:t>
            </a:fld>
            <a:endParaRPr lang="en-US"/>
          </a:p>
        </p:txBody>
      </p:sp>
      <p:sp>
        <p:nvSpPr>
          <p:cNvPr id="5" name="Footer Placeholder 4">
            <a:extLst>
              <a:ext uri="{FF2B5EF4-FFF2-40B4-BE49-F238E27FC236}">
                <a16:creationId xmlns:a16="http://schemas.microsoft.com/office/drawing/2014/main" xmlns="" id="{078AE3A5-2584-426A-88C4-E711EA8D5B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1009CFA-9210-4796-8B5C-1C8CB83B9EBD}"/>
              </a:ext>
            </a:extLst>
          </p:cNvPr>
          <p:cNvSpPr>
            <a:spLocks noGrp="1"/>
          </p:cNvSpPr>
          <p:nvPr>
            <p:ph type="sldNum" sz="quarter" idx="12"/>
          </p:nvPr>
        </p:nvSpPr>
        <p:spPr/>
        <p:txBody>
          <a:bodyPr/>
          <a:lstStyle/>
          <a:p>
            <a:fld id="{D635C4C8-492E-43FF-89C0-A489493AC241}" type="slidenum">
              <a:rPr lang="en-US" smtClean="0"/>
              <a:pPr/>
              <a:t>‹#›</a:t>
            </a:fld>
            <a:endParaRPr lang="en-US"/>
          </a:p>
        </p:txBody>
      </p:sp>
    </p:spTree>
    <p:extLst>
      <p:ext uri="{BB962C8B-B14F-4D97-AF65-F5344CB8AC3E}">
        <p14:creationId xmlns:p14="http://schemas.microsoft.com/office/powerpoint/2010/main" xmlns="" val="1164630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7A76FE-6B7C-4F75-81C5-9E224FC98A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66D3EF34-7182-4A72-9918-FADCC01F25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A70AB251-34CB-470D-A84F-12BC01E07A25}"/>
              </a:ext>
            </a:extLst>
          </p:cNvPr>
          <p:cNvSpPr>
            <a:spLocks noGrp="1"/>
          </p:cNvSpPr>
          <p:nvPr>
            <p:ph type="dt" sz="half" idx="10"/>
          </p:nvPr>
        </p:nvSpPr>
        <p:spPr/>
        <p:txBody>
          <a:bodyPr/>
          <a:lstStyle/>
          <a:p>
            <a:fld id="{A2D12678-F2BA-4A4E-ADCA-C92BF00ED30E}" type="datetimeFigureOut">
              <a:rPr lang="en-US" smtClean="0"/>
              <a:pPr/>
              <a:t>2/4/2022</a:t>
            </a:fld>
            <a:endParaRPr lang="en-US"/>
          </a:p>
        </p:txBody>
      </p:sp>
      <p:sp>
        <p:nvSpPr>
          <p:cNvPr id="5" name="Footer Placeholder 4">
            <a:extLst>
              <a:ext uri="{FF2B5EF4-FFF2-40B4-BE49-F238E27FC236}">
                <a16:creationId xmlns:a16="http://schemas.microsoft.com/office/drawing/2014/main" xmlns="" id="{1E803D48-6B0A-48AC-B32B-B9F3004540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C1790D1-BF39-4CE8-B3A8-415C79C71867}"/>
              </a:ext>
            </a:extLst>
          </p:cNvPr>
          <p:cNvSpPr>
            <a:spLocks noGrp="1"/>
          </p:cNvSpPr>
          <p:nvPr>
            <p:ph type="sldNum" sz="quarter" idx="12"/>
          </p:nvPr>
        </p:nvSpPr>
        <p:spPr/>
        <p:txBody>
          <a:bodyPr/>
          <a:lstStyle/>
          <a:p>
            <a:fld id="{D635C4C8-492E-43FF-89C0-A489493AC241}" type="slidenum">
              <a:rPr lang="en-US" smtClean="0"/>
              <a:pPr/>
              <a:t>‹#›</a:t>
            </a:fld>
            <a:endParaRPr lang="en-US"/>
          </a:p>
        </p:txBody>
      </p:sp>
    </p:spTree>
    <p:extLst>
      <p:ext uri="{BB962C8B-B14F-4D97-AF65-F5344CB8AC3E}">
        <p14:creationId xmlns:p14="http://schemas.microsoft.com/office/powerpoint/2010/main" xmlns="" val="2205406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B916E6-A4D4-4B54-BF9F-D7A2DAD8A3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E53EAB3-0AA5-4365-B81D-A20A08DFA7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15C26574-7445-448D-9EC0-9C1B7F4A47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F75E2A3-BC43-4C94-AA40-C914E7D7F2FF}"/>
              </a:ext>
            </a:extLst>
          </p:cNvPr>
          <p:cNvSpPr>
            <a:spLocks noGrp="1"/>
          </p:cNvSpPr>
          <p:nvPr>
            <p:ph type="dt" sz="half" idx="10"/>
          </p:nvPr>
        </p:nvSpPr>
        <p:spPr/>
        <p:txBody>
          <a:bodyPr/>
          <a:lstStyle/>
          <a:p>
            <a:fld id="{A2D12678-F2BA-4A4E-ADCA-C92BF00ED30E}" type="datetimeFigureOut">
              <a:rPr lang="en-US" smtClean="0"/>
              <a:pPr/>
              <a:t>2/4/2022</a:t>
            </a:fld>
            <a:endParaRPr lang="en-US"/>
          </a:p>
        </p:txBody>
      </p:sp>
      <p:sp>
        <p:nvSpPr>
          <p:cNvPr id="6" name="Footer Placeholder 5">
            <a:extLst>
              <a:ext uri="{FF2B5EF4-FFF2-40B4-BE49-F238E27FC236}">
                <a16:creationId xmlns:a16="http://schemas.microsoft.com/office/drawing/2014/main" xmlns="" id="{68C335DC-8576-4E16-A079-452599A9BE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ACDA43A-8DA0-49C4-81F7-46DB42B0C573}"/>
              </a:ext>
            </a:extLst>
          </p:cNvPr>
          <p:cNvSpPr>
            <a:spLocks noGrp="1"/>
          </p:cNvSpPr>
          <p:nvPr>
            <p:ph type="sldNum" sz="quarter" idx="12"/>
          </p:nvPr>
        </p:nvSpPr>
        <p:spPr/>
        <p:txBody>
          <a:bodyPr/>
          <a:lstStyle/>
          <a:p>
            <a:fld id="{D635C4C8-492E-43FF-89C0-A489493AC241}" type="slidenum">
              <a:rPr lang="en-US" smtClean="0"/>
              <a:pPr/>
              <a:t>‹#›</a:t>
            </a:fld>
            <a:endParaRPr lang="en-US"/>
          </a:p>
        </p:txBody>
      </p:sp>
    </p:spTree>
    <p:extLst>
      <p:ext uri="{BB962C8B-B14F-4D97-AF65-F5344CB8AC3E}">
        <p14:creationId xmlns:p14="http://schemas.microsoft.com/office/powerpoint/2010/main" xmlns="" val="707104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A31100-6AC8-4621-9697-B456375F7C9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6506C313-50F1-443E-80C0-D2D9D3C848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198A8FD2-1D61-4F69-BCE0-1AC9D0734F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1217FB29-91D3-4F96-9607-3D3C5060FA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66DCC9D3-8C0B-402E-AE9C-819C8E19BA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CC35287-006A-475F-AB5F-BE1BF5A59FE9}"/>
              </a:ext>
            </a:extLst>
          </p:cNvPr>
          <p:cNvSpPr>
            <a:spLocks noGrp="1"/>
          </p:cNvSpPr>
          <p:nvPr>
            <p:ph type="dt" sz="half" idx="10"/>
          </p:nvPr>
        </p:nvSpPr>
        <p:spPr/>
        <p:txBody>
          <a:bodyPr/>
          <a:lstStyle/>
          <a:p>
            <a:fld id="{A2D12678-F2BA-4A4E-ADCA-C92BF00ED30E}" type="datetimeFigureOut">
              <a:rPr lang="en-US" smtClean="0"/>
              <a:pPr/>
              <a:t>2/4/2022</a:t>
            </a:fld>
            <a:endParaRPr lang="en-US"/>
          </a:p>
        </p:txBody>
      </p:sp>
      <p:sp>
        <p:nvSpPr>
          <p:cNvPr id="8" name="Footer Placeholder 7">
            <a:extLst>
              <a:ext uri="{FF2B5EF4-FFF2-40B4-BE49-F238E27FC236}">
                <a16:creationId xmlns:a16="http://schemas.microsoft.com/office/drawing/2014/main" xmlns="" id="{32F20982-720A-4F4C-A2F5-7705368297F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E5B5C7CF-EB0B-46B4-8797-55EFAC9F159C}"/>
              </a:ext>
            </a:extLst>
          </p:cNvPr>
          <p:cNvSpPr>
            <a:spLocks noGrp="1"/>
          </p:cNvSpPr>
          <p:nvPr>
            <p:ph type="sldNum" sz="quarter" idx="12"/>
          </p:nvPr>
        </p:nvSpPr>
        <p:spPr/>
        <p:txBody>
          <a:bodyPr/>
          <a:lstStyle/>
          <a:p>
            <a:fld id="{D635C4C8-492E-43FF-89C0-A489493AC241}" type="slidenum">
              <a:rPr lang="en-US" smtClean="0"/>
              <a:pPr/>
              <a:t>‹#›</a:t>
            </a:fld>
            <a:endParaRPr lang="en-US"/>
          </a:p>
        </p:txBody>
      </p:sp>
    </p:spTree>
    <p:extLst>
      <p:ext uri="{BB962C8B-B14F-4D97-AF65-F5344CB8AC3E}">
        <p14:creationId xmlns:p14="http://schemas.microsoft.com/office/powerpoint/2010/main" xmlns="" val="1836209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0AC428-21CC-4115-81D4-9162B485C4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062DE7D4-6547-4C17-B4D9-082D4289A883}"/>
              </a:ext>
            </a:extLst>
          </p:cNvPr>
          <p:cNvSpPr>
            <a:spLocks noGrp="1"/>
          </p:cNvSpPr>
          <p:nvPr>
            <p:ph type="dt" sz="half" idx="10"/>
          </p:nvPr>
        </p:nvSpPr>
        <p:spPr/>
        <p:txBody>
          <a:bodyPr/>
          <a:lstStyle/>
          <a:p>
            <a:fld id="{A2D12678-F2BA-4A4E-ADCA-C92BF00ED30E}" type="datetimeFigureOut">
              <a:rPr lang="en-US" smtClean="0"/>
              <a:pPr/>
              <a:t>2/4/2022</a:t>
            </a:fld>
            <a:endParaRPr lang="en-US"/>
          </a:p>
        </p:txBody>
      </p:sp>
      <p:sp>
        <p:nvSpPr>
          <p:cNvPr id="4" name="Footer Placeholder 3">
            <a:extLst>
              <a:ext uri="{FF2B5EF4-FFF2-40B4-BE49-F238E27FC236}">
                <a16:creationId xmlns:a16="http://schemas.microsoft.com/office/drawing/2014/main" xmlns="" id="{58A7FED2-AA99-47EB-97AF-3736E1F52F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66630D7F-6FD5-4684-8DD2-24378FCBCCDC}"/>
              </a:ext>
            </a:extLst>
          </p:cNvPr>
          <p:cNvSpPr>
            <a:spLocks noGrp="1"/>
          </p:cNvSpPr>
          <p:nvPr>
            <p:ph type="sldNum" sz="quarter" idx="12"/>
          </p:nvPr>
        </p:nvSpPr>
        <p:spPr/>
        <p:txBody>
          <a:bodyPr/>
          <a:lstStyle/>
          <a:p>
            <a:fld id="{D635C4C8-492E-43FF-89C0-A489493AC241}" type="slidenum">
              <a:rPr lang="en-US" smtClean="0"/>
              <a:pPr/>
              <a:t>‹#›</a:t>
            </a:fld>
            <a:endParaRPr lang="en-US"/>
          </a:p>
        </p:txBody>
      </p:sp>
    </p:spTree>
    <p:extLst>
      <p:ext uri="{BB962C8B-B14F-4D97-AF65-F5344CB8AC3E}">
        <p14:creationId xmlns:p14="http://schemas.microsoft.com/office/powerpoint/2010/main" xmlns="" val="3188397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B247CD8-9DC6-4AB7-BB77-E56F58FC17D1}"/>
              </a:ext>
            </a:extLst>
          </p:cNvPr>
          <p:cNvSpPr>
            <a:spLocks noGrp="1"/>
          </p:cNvSpPr>
          <p:nvPr>
            <p:ph type="dt" sz="half" idx="10"/>
          </p:nvPr>
        </p:nvSpPr>
        <p:spPr/>
        <p:txBody>
          <a:bodyPr/>
          <a:lstStyle/>
          <a:p>
            <a:fld id="{A2D12678-F2BA-4A4E-ADCA-C92BF00ED30E}" type="datetimeFigureOut">
              <a:rPr lang="en-US" smtClean="0"/>
              <a:pPr/>
              <a:t>2/4/2022</a:t>
            </a:fld>
            <a:endParaRPr lang="en-US"/>
          </a:p>
        </p:txBody>
      </p:sp>
      <p:sp>
        <p:nvSpPr>
          <p:cNvPr id="3" name="Footer Placeholder 2">
            <a:extLst>
              <a:ext uri="{FF2B5EF4-FFF2-40B4-BE49-F238E27FC236}">
                <a16:creationId xmlns:a16="http://schemas.microsoft.com/office/drawing/2014/main" xmlns="" id="{392F89E5-AF1A-4453-BF52-A0C60B86F49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42CA971F-42E2-41AA-B5C7-4FC646BD4EAD}"/>
              </a:ext>
            </a:extLst>
          </p:cNvPr>
          <p:cNvSpPr>
            <a:spLocks noGrp="1"/>
          </p:cNvSpPr>
          <p:nvPr>
            <p:ph type="sldNum" sz="quarter" idx="12"/>
          </p:nvPr>
        </p:nvSpPr>
        <p:spPr/>
        <p:txBody>
          <a:bodyPr/>
          <a:lstStyle/>
          <a:p>
            <a:fld id="{D635C4C8-492E-43FF-89C0-A489493AC241}" type="slidenum">
              <a:rPr lang="en-US" smtClean="0"/>
              <a:pPr/>
              <a:t>‹#›</a:t>
            </a:fld>
            <a:endParaRPr lang="en-US"/>
          </a:p>
        </p:txBody>
      </p:sp>
    </p:spTree>
    <p:extLst>
      <p:ext uri="{BB962C8B-B14F-4D97-AF65-F5344CB8AC3E}">
        <p14:creationId xmlns:p14="http://schemas.microsoft.com/office/powerpoint/2010/main" xmlns="" val="3445442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EB896D-AC89-48B2-BF61-07A79791BB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263D3F3D-1552-4F50-9934-65F7CD9ECF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A65DBAEF-913C-438D-89B7-B9AD2E5EB6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AF76B82-9D3C-427F-AEB0-09626BF81FDF}"/>
              </a:ext>
            </a:extLst>
          </p:cNvPr>
          <p:cNvSpPr>
            <a:spLocks noGrp="1"/>
          </p:cNvSpPr>
          <p:nvPr>
            <p:ph type="dt" sz="half" idx="10"/>
          </p:nvPr>
        </p:nvSpPr>
        <p:spPr/>
        <p:txBody>
          <a:bodyPr/>
          <a:lstStyle/>
          <a:p>
            <a:fld id="{A2D12678-F2BA-4A4E-ADCA-C92BF00ED30E}" type="datetimeFigureOut">
              <a:rPr lang="en-US" smtClean="0"/>
              <a:pPr/>
              <a:t>2/4/2022</a:t>
            </a:fld>
            <a:endParaRPr lang="en-US"/>
          </a:p>
        </p:txBody>
      </p:sp>
      <p:sp>
        <p:nvSpPr>
          <p:cNvPr id="6" name="Footer Placeholder 5">
            <a:extLst>
              <a:ext uri="{FF2B5EF4-FFF2-40B4-BE49-F238E27FC236}">
                <a16:creationId xmlns:a16="http://schemas.microsoft.com/office/drawing/2014/main" xmlns="" id="{99EB7395-D120-4504-980D-9E5AA02196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91C9FF4-0723-4B4C-A32A-FBB8648AE4EA}"/>
              </a:ext>
            </a:extLst>
          </p:cNvPr>
          <p:cNvSpPr>
            <a:spLocks noGrp="1"/>
          </p:cNvSpPr>
          <p:nvPr>
            <p:ph type="sldNum" sz="quarter" idx="12"/>
          </p:nvPr>
        </p:nvSpPr>
        <p:spPr/>
        <p:txBody>
          <a:bodyPr/>
          <a:lstStyle/>
          <a:p>
            <a:fld id="{D635C4C8-492E-43FF-89C0-A489493AC241}" type="slidenum">
              <a:rPr lang="en-US" smtClean="0"/>
              <a:pPr/>
              <a:t>‹#›</a:t>
            </a:fld>
            <a:endParaRPr lang="en-US"/>
          </a:p>
        </p:txBody>
      </p:sp>
    </p:spTree>
    <p:extLst>
      <p:ext uri="{BB962C8B-B14F-4D97-AF65-F5344CB8AC3E}">
        <p14:creationId xmlns:p14="http://schemas.microsoft.com/office/powerpoint/2010/main" xmlns="" val="3374419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F4FD7D-15BC-4C9F-8875-3CF2859CB2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F0A0C82E-F2E6-4714-9555-2B9F3D784E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8EDCDEBA-E33F-4D1F-BF07-8A029A140C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51F1935-EC70-4C30-AFDA-5A2A47B621E2}"/>
              </a:ext>
            </a:extLst>
          </p:cNvPr>
          <p:cNvSpPr>
            <a:spLocks noGrp="1"/>
          </p:cNvSpPr>
          <p:nvPr>
            <p:ph type="dt" sz="half" idx="10"/>
          </p:nvPr>
        </p:nvSpPr>
        <p:spPr/>
        <p:txBody>
          <a:bodyPr/>
          <a:lstStyle/>
          <a:p>
            <a:fld id="{A2D12678-F2BA-4A4E-ADCA-C92BF00ED30E}" type="datetimeFigureOut">
              <a:rPr lang="en-US" smtClean="0"/>
              <a:pPr/>
              <a:t>2/4/2022</a:t>
            </a:fld>
            <a:endParaRPr lang="en-US"/>
          </a:p>
        </p:txBody>
      </p:sp>
      <p:sp>
        <p:nvSpPr>
          <p:cNvPr id="6" name="Footer Placeholder 5">
            <a:extLst>
              <a:ext uri="{FF2B5EF4-FFF2-40B4-BE49-F238E27FC236}">
                <a16:creationId xmlns:a16="http://schemas.microsoft.com/office/drawing/2014/main" xmlns="" id="{7AE0C53A-A783-4D4C-926F-AA1CC90A32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4F2788C-EA95-4BD8-8C7A-6672DBE24292}"/>
              </a:ext>
            </a:extLst>
          </p:cNvPr>
          <p:cNvSpPr>
            <a:spLocks noGrp="1"/>
          </p:cNvSpPr>
          <p:nvPr>
            <p:ph type="sldNum" sz="quarter" idx="12"/>
          </p:nvPr>
        </p:nvSpPr>
        <p:spPr/>
        <p:txBody>
          <a:bodyPr/>
          <a:lstStyle/>
          <a:p>
            <a:fld id="{D635C4C8-492E-43FF-89C0-A489493AC241}" type="slidenum">
              <a:rPr lang="en-US" smtClean="0"/>
              <a:pPr/>
              <a:t>‹#›</a:t>
            </a:fld>
            <a:endParaRPr lang="en-US"/>
          </a:p>
        </p:txBody>
      </p:sp>
    </p:spTree>
    <p:extLst>
      <p:ext uri="{BB962C8B-B14F-4D97-AF65-F5344CB8AC3E}">
        <p14:creationId xmlns:p14="http://schemas.microsoft.com/office/powerpoint/2010/main" xmlns="" val="3927577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92F8162-9C99-41E6-B7A8-72FB3CD667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F56395DB-E298-401E-B462-81F53881C0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77E7E7B-9E1E-4DBF-B401-059924422C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D12678-F2BA-4A4E-ADCA-C92BF00ED30E}" type="datetimeFigureOut">
              <a:rPr lang="en-US" smtClean="0"/>
              <a:pPr/>
              <a:t>2/4/2022</a:t>
            </a:fld>
            <a:endParaRPr lang="en-US"/>
          </a:p>
        </p:txBody>
      </p:sp>
      <p:sp>
        <p:nvSpPr>
          <p:cNvPr id="5" name="Footer Placeholder 4">
            <a:extLst>
              <a:ext uri="{FF2B5EF4-FFF2-40B4-BE49-F238E27FC236}">
                <a16:creationId xmlns:a16="http://schemas.microsoft.com/office/drawing/2014/main" xmlns="" id="{44279DBD-5F58-4FAC-B877-EE1AA51CD0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4D989495-F7FE-43FA-9369-33078D67B3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35C4C8-492E-43FF-89C0-A489493AC241}" type="slidenum">
              <a:rPr lang="en-US" smtClean="0"/>
              <a:pPr/>
              <a:t>‹#›</a:t>
            </a:fld>
            <a:endParaRPr lang="en-US"/>
          </a:p>
        </p:txBody>
      </p:sp>
    </p:spTree>
    <p:extLst>
      <p:ext uri="{BB962C8B-B14F-4D97-AF65-F5344CB8AC3E}">
        <p14:creationId xmlns:p14="http://schemas.microsoft.com/office/powerpoint/2010/main" xmlns="" val="3982847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getmespark.com/five-ways-not-to-brainstorm/" TargetMode="External"/><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hyperlink" Target="https://creativecommons.org/licenses/by-nc-sa/3.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8294908-8B00-4F58-BBBA-20F71A40A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4364C879-1404-4203-8E9D-CC5DE0A621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xmlns="" id="{84617302-4B0D-4351-A6BB-6F0930D943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xmlns="" id="{DA2C7802-C2E0-4218-8F89-8DD7CCD2CD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A6D7111A-21E5-4EE9-8A78-10E5530F01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xmlns="" id="{A3969E80-A77B-49FC-9122-D89AFD5EE1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xmlns="" id="{1849CA57-76BD-4CF2-80BA-D7A46A01B7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xmlns="" id="{35E9085E-E730-4768-83D4-6CB7E98971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xmlns="" id="{973272FE-A474-4CAE-8CA2-BCC8B476C3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a:extLst>
              <a:ext uri="{FF2B5EF4-FFF2-40B4-BE49-F238E27FC236}">
                <a16:creationId xmlns:a16="http://schemas.microsoft.com/office/drawing/2014/main" xmlns="" id="{E17E7586-459D-4377-9F05-EBAA0EA2151E}"/>
              </a:ext>
            </a:extLst>
          </p:cNvPr>
          <p:cNvSpPr>
            <a:spLocks noGrp="1"/>
          </p:cNvSpPr>
          <p:nvPr>
            <p:ph type="subTitle" idx="1"/>
          </p:nvPr>
        </p:nvSpPr>
        <p:spPr>
          <a:xfrm>
            <a:off x="4439633" y="4518923"/>
            <a:ext cx="3312734" cy="1141851"/>
          </a:xfrm>
          <a:noFill/>
        </p:spPr>
        <p:txBody>
          <a:bodyPr>
            <a:normAutofit/>
          </a:bodyPr>
          <a:lstStyle/>
          <a:p>
            <a:r>
              <a:rPr lang="en-US" sz="2000" dirty="0">
                <a:solidFill>
                  <a:srgbClr val="080808"/>
                </a:solidFill>
              </a:rPr>
              <a:t>Erin </a:t>
            </a:r>
            <a:r>
              <a:rPr lang="en-US" sz="2000" dirty="0" err="1">
                <a:solidFill>
                  <a:srgbClr val="080808"/>
                </a:solidFill>
              </a:rPr>
              <a:t>Mullenbergh</a:t>
            </a:r>
            <a:endParaRPr lang="en-US" sz="2000" dirty="0">
              <a:solidFill>
                <a:srgbClr val="080808"/>
              </a:solidFill>
            </a:endParaRPr>
          </a:p>
          <a:p>
            <a:r>
              <a:rPr lang="en-US" sz="2000" dirty="0">
                <a:solidFill>
                  <a:srgbClr val="080808"/>
                </a:solidFill>
              </a:rPr>
              <a:t>Chris Giles</a:t>
            </a:r>
          </a:p>
        </p:txBody>
      </p:sp>
      <p:sp>
        <p:nvSpPr>
          <p:cNvPr id="2" name="Title 1">
            <a:extLst>
              <a:ext uri="{FF2B5EF4-FFF2-40B4-BE49-F238E27FC236}">
                <a16:creationId xmlns:a16="http://schemas.microsoft.com/office/drawing/2014/main" xmlns="" id="{0AD0CB43-0FDE-4E71-B29A-E8BDE39BBE09}"/>
              </a:ext>
            </a:extLst>
          </p:cNvPr>
          <p:cNvSpPr>
            <a:spLocks noGrp="1"/>
          </p:cNvSpPr>
          <p:nvPr>
            <p:ph type="ctrTitle"/>
          </p:nvPr>
        </p:nvSpPr>
        <p:spPr>
          <a:xfrm>
            <a:off x="3204642" y="2353641"/>
            <a:ext cx="5782716" cy="2150719"/>
          </a:xfrm>
          <a:noFill/>
        </p:spPr>
        <p:txBody>
          <a:bodyPr anchor="ctr">
            <a:normAutofit/>
          </a:bodyPr>
          <a:lstStyle/>
          <a:p>
            <a:r>
              <a:rPr lang="en-US" sz="3600" b="1" dirty="0">
                <a:solidFill>
                  <a:srgbClr val="080808"/>
                </a:solidFill>
              </a:rPr>
              <a:t>To Reappoint or Not</a:t>
            </a:r>
            <a:br>
              <a:rPr lang="en-US" sz="3600" b="1" dirty="0">
                <a:solidFill>
                  <a:srgbClr val="080808"/>
                </a:solidFill>
              </a:rPr>
            </a:br>
            <a:r>
              <a:rPr lang="en-US" sz="3600" b="1" dirty="0">
                <a:solidFill>
                  <a:srgbClr val="080808"/>
                </a:solidFill>
              </a:rPr>
              <a:t>Is That the Question?</a:t>
            </a:r>
            <a:br>
              <a:rPr lang="en-US" sz="3600" b="1" dirty="0">
                <a:solidFill>
                  <a:srgbClr val="080808"/>
                </a:solidFill>
              </a:rPr>
            </a:br>
            <a:endParaRPr lang="en-US" sz="3600" b="1" dirty="0">
              <a:solidFill>
                <a:srgbClr val="080808"/>
              </a:solidFill>
            </a:endParaRPr>
          </a:p>
        </p:txBody>
      </p:sp>
      <p:sp>
        <p:nvSpPr>
          <p:cNvPr id="26" name="Freeform: Shape 25">
            <a:extLst>
              <a:ext uri="{FF2B5EF4-FFF2-40B4-BE49-F238E27FC236}">
                <a16:creationId xmlns:a16="http://schemas.microsoft.com/office/drawing/2014/main" xmlns="" id="{E07981EA-05A6-437C-88D7-B377B92B03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xmlns="" id="{15E3C750-986E-4769-B1AE-49289FBEE7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xmlns="" val="15589850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C7A7F7-47BE-47AF-B897-CB38DFCE50A7}"/>
              </a:ext>
            </a:extLst>
          </p:cNvPr>
          <p:cNvSpPr>
            <a:spLocks noGrp="1"/>
          </p:cNvSpPr>
          <p:nvPr>
            <p:ph type="title"/>
          </p:nvPr>
        </p:nvSpPr>
        <p:spPr/>
        <p:txBody>
          <a:bodyPr/>
          <a:lstStyle/>
          <a:p>
            <a:pPr algn="ctr"/>
            <a:r>
              <a:rPr lang="en-US" b="1" dirty="0"/>
              <a:t>HFAP</a:t>
            </a:r>
          </a:p>
        </p:txBody>
      </p:sp>
      <p:sp>
        <p:nvSpPr>
          <p:cNvPr id="3" name="Content Placeholder 2">
            <a:extLst>
              <a:ext uri="{FF2B5EF4-FFF2-40B4-BE49-F238E27FC236}">
                <a16:creationId xmlns:a16="http://schemas.microsoft.com/office/drawing/2014/main" xmlns="" id="{6D41AAF7-E72D-4605-A2A5-7001A64B8361}"/>
              </a:ext>
            </a:extLst>
          </p:cNvPr>
          <p:cNvSpPr>
            <a:spLocks noGrp="1"/>
          </p:cNvSpPr>
          <p:nvPr>
            <p:ph idx="1"/>
          </p:nvPr>
        </p:nvSpPr>
        <p:spPr/>
        <p:txBody>
          <a:bodyPr/>
          <a:lstStyle/>
          <a:p>
            <a:r>
              <a:rPr lang="en-US" dirty="0"/>
              <a:t>At regular intervals, the MS must appraise the qualifications of all practitioners to determine suitability for continued membership or clinical privileges.  MS Bylaws must specify the time frames for periodic appraisal in the absence of state law specifying the frequency of periodic appraisal.  </a:t>
            </a:r>
            <a:r>
              <a:rPr lang="en-US" b="1" dirty="0">
                <a:solidFill>
                  <a:srgbClr val="FF0000"/>
                </a:solidFill>
              </a:rPr>
              <a:t>HFAP cites the CMS recommendation of every 24 months.</a:t>
            </a:r>
          </a:p>
          <a:p>
            <a:r>
              <a:rPr lang="en-US" b="1" dirty="0">
                <a:solidFill>
                  <a:srgbClr val="FF0000"/>
                </a:solidFill>
              </a:rPr>
              <a:t>OPPE is to be reviewed no less than 3 times</a:t>
            </a:r>
            <a:r>
              <a:rPr lang="en-US" dirty="0"/>
              <a:t> during each two year appointment cycle</a:t>
            </a:r>
          </a:p>
        </p:txBody>
      </p:sp>
    </p:spTree>
    <p:extLst>
      <p:ext uri="{BB962C8B-B14F-4D97-AF65-F5344CB8AC3E}">
        <p14:creationId xmlns:p14="http://schemas.microsoft.com/office/powerpoint/2010/main" xmlns="" val="2949678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9F7D788E-2C1B-4EF4-8719-12613771FF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7452"/>
          </a:xfrm>
          <a:prstGeom prst="rect">
            <a:avLst/>
          </a:prstGeom>
          <a:solidFill>
            <a:srgbClr val="4040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xmlns="" id="{4CF52A77-AB2F-4C8D-99CF-122D8CE5EE4A}"/>
              </a:ext>
            </a:extLst>
          </p:cNvPr>
          <p:cNvSpPr>
            <a:spLocks noGrp="1"/>
          </p:cNvSpPr>
          <p:nvPr>
            <p:ph type="title"/>
          </p:nvPr>
        </p:nvSpPr>
        <p:spPr>
          <a:xfrm>
            <a:off x="764949" y="3499076"/>
            <a:ext cx="6053558" cy="2424774"/>
          </a:xfrm>
        </p:spPr>
        <p:txBody>
          <a:bodyPr>
            <a:normAutofit/>
          </a:bodyPr>
          <a:lstStyle/>
          <a:p>
            <a:r>
              <a:rPr lang="en-US" dirty="0">
                <a:solidFill>
                  <a:srgbClr val="FFFFFF"/>
                </a:solidFill>
              </a:rPr>
              <a:t>WHAT IF WE THOUGHT OF OTHER OPTIONS?</a:t>
            </a:r>
          </a:p>
        </p:txBody>
      </p:sp>
      <p:sp>
        <p:nvSpPr>
          <p:cNvPr id="13" name="Freeform: Shape 12">
            <a:extLst>
              <a:ext uri="{FF2B5EF4-FFF2-40B4-BE49-F238E27FC236}">
                <a16:creationId xmlns:a16="http://schemas.microsoft.com/office/drawing/2014/main" xmlns="" id="{7C54E824-C0F4-480B-BC88-689F50C45FB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476199" y="548"/>
            <a:ext cx="4349752" cy="3142889"/>
          </a:xfrm>
          <a:custGeom>
            <a:avLst/>
            <a:gdLst>
              <a:gd name="connsiteX0" fmla="*/ 229420 w 4349752"/>
              <a:gd name="connsiteY0" fmla="*/ 0 h 3142889"/>
              <a:gd name="connsiteX1" fmla="*/ 4120333 w 4349752"/>
              <a:gd name="connsiteY1" fmla="*/ 0 h 3142889"/>
              <a:gd name="connsiteX2" fmla="*/ 4178840 w 4349752"/>
              <a:gd name="connsiteY2" fmla="*/ 121453 h 3142889"/>
              <a:gd name="connsiteX3" fmla="*/ 4349752 w 4349752"/>
              <a:gd name="connsiteY3" fmla="*/ 968013 h 3142889"/>
              <a:gd name="connsiteX4" fmla="*/ 2174876 w 4349752"/>
              <a:gd name="connsiteY4" fmla="*/ 3142889 h 3142889"/>
              <a:gd name="connsiteX5" fmla="*/ 0 w 4349752"/>
              <a:gd name="connsiteY5" fmla="*/ 968013 h 3142889"/>
              <a:gd name="connsiteX6" fmla="*/ 170913 w 4349752"/>
              <a:gd name="connsiteY6" fmla="*/ 121453 h 3142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9752" h="3142889">
                <a:moveTo>
                  <a:pt x="229420" y="0"/>
                </a:moveTo>
                <a:lnTo>
                  <a:pt x="4120333" y="0"/>
                </a:lnTo>
                <a:lnTo>
                  <a:pt x="4178840" y="121453"/>
                </a:lnTo>
                <a:cubicBezTo>
                  <a:pt x="4288894" y="381652"/>
                  <a:pt x="4349752" y="667725"/>
                  <a:pt x="4349752" y="968013"/>
                </a:cubicBezTo>
                <a:cubicBezTo>
                  <a:pt x="4349752" y="2169164"/>
                  <a:pt x="3376027" y="3142889"/>
                  <a:pt x="2174876" y="3142889"/>
                </a:cubicBezTo>
                <a:cubicBezTo>
                  <a:pt x="973725" y="3142889"/>
                  <a:pt x="0" y="2169164"/>
                  <a:pt x="0" y="968013"/>
                </a:cubicBezTo>
                <a:cubicBezTo>
                  <a:pt x="0" y="667725"/>
                  <a:pt x="60858" y="381652"/>
                  <a:pt x="170913" y="12145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xmlns="" id="{58DEA6A1-FC5C-4E6E-BBBF-7E472949B39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653759" y="1421356"/>
            <a:ext cx="4538241" cy="5436644"/>
          </a:xfrm>
          <a:custGeom>
            <a:avLst/>
            <a:gdLst>
              <a:gd name="connsiteX0" fmla="*/ 3084645 w 4538241"/>
              <a:gd name="connsiteY0" fmla="*/ 0 h 5436644"/>
              <a:gd name="connsiteX1" fmla="*/ 4285328 w 4538241"/>
              <a:gd name="connsiteY1" fmla="*/ 242407 h 5436644"/>
              <a:gd name="connsiteX2" fmla="*/ 4538241 w 4538241"/>
              <a:gd name="connsiteY2" fmla="*/ 364242 h 5436644"/>
              <a:gd name="connsiteX3" fmla="*/ 4538241 w 4538241"/>
              <a:gd name="connsiteY3" fmla="*/ 5436644 h 5436644"/>
              <a:gd name="connsiteX4" fmla="*/ 1091428 w 4538241"/>
              <a:gd name="connsiteY4" fmla="*/ 5436644 h 5436644"/>
              <a:gd name="connsiteX5" fmla="*/ 903472 w 4538241"/>
              <a:gd name="connsiteY5" fmla="*/ 5265818 h 5436644"/>
              <a:gd name="connsiteX6" fmla="*/ 0 w 4538241"/>
              <a:gd name="connsiteY6" fmla="*/ 3084645 h 5436644"/>
              <a:gd name="connsiteX7" fmla="*/ 3084645 w 4538241"/>
              <a:gd name="connsiteY7" fmla="*/ 0 h 5436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38241" h="5436644">
                <a:moveTo>
                  <a:pt x="3084645" y="0"/>
                </a:moveTo>
                <a:cubicBezTo>
                  <a:pt x="3510546" y="0"/>
                  <a:pt x="3916286" y="86315"/>
                  <a:pt x="4285328" y="242407"/>
                </a:cubicBezTo>
                <a:lnTo>
                  <a:pt x="4538241" y="364242"/>
                </a:lnTo>
                <a:lnTo>
                  <a:pt x="4538241" y="5436644"/>
                </a:lnTo>
                <a:lnTo>
                  <a:pt x="1091428" y="5436644"/>
                </a:lnTo>
                <a:lnTo>
                  <a:pt x="903472" y="5265818"/>
                </a:lnTo>
                <a:cubicBezTo>
                  <a:pt x="345261" y="4707608"/>
                  <a:pt x="0" y="3936446"/>
                  <a:pt x="0" y="3084645"/>
                </a:cubicBezTo>
                <a:cubicBezTo>
                  <a:pt x="0" y="1381043"/>
                  <a:pt x="1381043" y="0"/>
                  <a:pt x="3084645"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xmlns="" id="{96AAAC3B-1954-46B7-BBAC-27DFF5B5295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639395" y="0"/>
            <a:ext cx="4023360" cy="2980240"/>
          </a:xfrm>
          <a:custGeom>
            <a:avLst/>
            <a:gdLst>
              <a:gd name="connsiteX0" fmla="*/ 248676 w 4023360"/>
              <a:gd name="connsiteY0" fmla="*/ 0 h 2980240"/>
              <a:gd name="connsiteX1" fmla="*/ 3774684 w 4023360"/>
              <a:gd name="connsiteY1" fmla="*/ 0 h 2980240"/>
              <a:gd name="connsiteX2" fmla="*/ 3780561 w 4023360"/>
              <a:gd name="connsiteY2" fmla="*/ 9674 h 2980240"/>
              <a:gd name="connsiteX3" fmla="*/ 4023360 w 4023360"/>
              <a:gd name="connsiteY3" fmla="*/ 968560 h 2980240"/>
              <a:gd name="connsiteX4" fmla="*/ 2011680 w 4023360"/>
              <a:gd name="connsiteY4" fmla="*/ 2980240 h 2980240"/>
              <a:gd name="connsiteX5" fmla="*/ 0 w 4023360"/>
              <a:gd name="connsiteY5" fmla="*/ 968560 h 2980240"/>
              <a:gd name="connsiteX6" fmla="*/ 242799 w 4023360"/>
              <a:gd name="connsiteY6" fmla="*/ 9674 h 298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3360" h="2980240">
                <a:moveTo>
                  <a:pt x="248676" y="0"/>
                </a:moveTo>
                <a:lnTo>
                  <a:pt x="3774684" y="0"/>
                </a:lnTo>
                <a:lnTo>
                  <a:pt x="3780561" y="9674"/>
                </a:lnTo>
                <a:cubicBezTo>
                  <a:pt x="3935405" y="294716"/>
                  <a:pt x="4023360" y="621366"/>
                  <a:pt x="4023360" y="968560"/>
                </a:cubicBezTo>
                <a:cubicBezTo>
                  <a:pt x="4023360" y="2079580"/>
                  <a:pt x="3122700" y="2980240"/>
                  <a:pt x="2011680" y="2980240"/>
                </a:cubicBezTo>
                <a:cubicBezTo>
                  <a:pt x="900660" y="2980240"/>
                  <a:pt x="0" y="2079580"/>
                  <a:pt x="0" y="968560"/>
                </a:cubicBezTo>
                <a:cubicBezTo>
                  <a:pt x="0" y="621366"/>
                  <a:pt x="87955" y="294716"/>
                  <a:pt x="242799" y="967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7" descr="Sunlight against water reflection">
            <a:extLst>
              <a:ext uri="{FF2B5EF4-FFF2-40B4-BE49-F238E27FC236}">
                <a16:creationId xmlns:a16="http://schemas.microsoft.com/office/drawing/2014/main" xmlns="" id="{BC768E7C-6D3E-45C1-B9C2-9D06827B02B9}"/>
              </a:ext>
            </a:extLst>
          </p:cNvPr>
          <p:cNvPicPr>
            <a:picLocks noGrp="1" noChangeAspect="1"/>
          </p:cNvPicPr>
          <p:nvPr>
            <p:ph sz="half" idx="1"/>
          </p:nvPr>
        </p:nvPicPr>
        <p:blipFill>
          <a:blip r:embed="rId2" cstate="print">
            <a:extLst>
              <a:ext uri="{28A0092B-C50C-407E-A947-70E740481C1C}">
                <a14:useLocalDpi xmlns:a14="http://schemas.microsoft.com/office/drawing/2010/main" xmlns="" val="0"/>
              </a:ext>
            </a:extLst>
          </a:blip>
          <a:stretch>
            <a:fillRect/>
          </a:stretch>
        </p:blipFill>
        <p:spPr>
          <a:xfrm>
            <a:off x="4219286" y="355600"/>
            <a:ext cx="2869191" cy="1792288"/>
          </a:xfrm>
        </p:spPr>
      </p:pic>
      <p:sp>
        <p:nvSpPr>
          <p:cNvPr id="19" name="Freeform: Shape 18">
            <a:extLst>
              <a:ext uri="{FF2B5EF4-FFF2-40B4-BE49-F238E27FC236}">
                <a16:creationId xmlns:a16="http://schemas.microsoft.com/office/drawing/2014/main" xmlns="" id="{A5AD6500-BB62-4AAC-9D2F-C10DDC90CB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816897" y="1584494"/>
            <a:ext cx="4375105" cy="5273507"/>
          </a:xfrm>
          <a:custGeom>
            <a:avLst/>
            <a:gdLst>
              <a:gd name="connsiteX0" fmla="*/ 2921508 w 4375105"/>
              <a:gd name="connsiteY0" fmla="*/ 0 h 5273507"/>
              <a:gd name="connsiteX1" fmla="*/ 4314072 w 4375105"/>
              <a:gd name="connsiteY1" fmla="*/ 352611 h 5273507"/>
              <a:gd name="connsiteX2" fmla="*/ 4375105 w 4375105"/>
              <a:gd name="connsiteY2" fmla="*/ 389689 h 5273507"/>
              <a:gd name="connsiteX3" fmla="*/ 4375105 w 4375105"/>
              <a:gd name="connsiteY3" fmla="*/ 5273507 h 5273507"/>
              <a:gd name="connsiteX4" fmla="*/ 1193705 w 4375105"/>
              <a:gd name="connsiteY4" fmla="*/ 5273507 h 5273507"/>
              <a:gd name="connsiteX5" fmla="*/ 1063158 w 4375105"/>
              <a:gd name="connsiteY5" fmla="*/ 5175886 h 5273507"/>
              <a:gd name="connsiteX6" fmla="*/ 0 w 4375105"/>
              <a:gd name="connsiteY6" fmla="*/ 2921508 h 5273507"/>
              <a:gd name="connsiteX7" fmla="*/ 2921508 w 4375105"/>
              <a:gd name="connsiteY7" fmla="*/ 0 h 5273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5105" h="5273507">
                <a:moveTo>
                  <a:pt x="2921508" y="0"/>
                </a:moveTo>
                <a:cubicBezTo>
                  <a:pt x="3425728" y="0"/>
                  <a:pt x="3900114" y="127735"/>
                  <a:pt x="4314072" y="352611"/>
                </a:cubicBezTo>
                <a:lnTo>
                  <a:pt x="4375105" y="389689"/>
                </a:lnTo>
                <a:lnTo>
                  <a:pt x="4375105" y="5273507"/>
                </a:lnTo>
                <a:lnTo>
                  <a:pt x="1193705" y="5273507"/>
                </a:lnTo>
                <a:lnTo>
                  <a:pt x="1063158" y="5175886"/>
                </a:lnTo>
                <a:cubicBezTo>
                  <a:pt x="413861" y="4640038"/>
                  <a:pt x="0" y="3829104"/>
                  <a:pt x="0" y="2921508"/>
                </a:cubicBezTo>
                <a:cubicBezTo>
                  <a:pt x="0" y="1308004"/>
                  <a:pt x="1308004" y="0"/>
                  <a:pt x="292150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xmlns="" id="{DAAC6D1F-E180-4FC7-ACD1-3A158BA25437}"/>
              </a:ext>
            </a:extLst>
          </p:cNvPr>
          <p:cNvSpPr>
            <a:spLocks noGrp="1"/>
          </p:cNvSpPr>
          <p:nvPr>
            <p:ph sz="half" idx="2"/>
          </p:nvPr>
        </p:nvSpPr>
        <p:spPr>
          <a:xfrm>
            <a:off x="8386139" y="2558374"/>
            <a:ext cx="3474621" cy="3618690"/>
          </a:xfrm>
        </p:spPr>
        <p:txBody>
          <a:bodyPr anchor="ctr">
            <a:noAutofit/>
          </a:bodyPr>
          <a:lstStyle/>
          <a:p>
            <a:r>
              <a:rPr lang="en-US" sz="2400" b="1" dirty="0"/>
              <a:t>DOES THE OPPE PROCESS PROVIDE US WHAT WE NEED TO TAKE NECESSARY ACTIONS?</a:t>
            </a:r>
          </a:p>
          <a:p>
            <a:r>
              <a:rPr lang="en-US" sz="2400" b="1" dirty="0"/>
              <a:t>HOW CAN WE MAKE THE OPPE PROCESS BETTER?</a:t>
            </a:r>
          </a:p>
        </p:txBody>
      </p:sp>
    </p:spTree>
    <p:extLst>
      <p:ext uri="{BB962C8B-B14F-4D97-AF65-F5344CB8AC3E}">
        <p14:creationId xmlns:p14="http://schemas.microsoft.com/office/powerpoint/2010/main" xmlns="" val="49654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61762A-9F4F-4C76-B7D3-D16D7469C1BB}"/>
              </a:ext>
            </a:extLst>
          </p:cNvPr>
          <p:cNvSpPr>
            <a:spLocks noGrp="1"/>
          </p:cNvSpPr>
          <p:nvPr>
            <p:ph type="title"/>
          </p:nvPr>
        </p:nvSpPr>
        <p:spPr/>
        <p:txBody>
          <a:bodyPr/>
          <a:lstStyle/>
          <a:p>
            <a:pPr algn="ctr"/>
            <a:r>
              <a:rPr lang="en-US" b="1" dirty="0">
                <a:solidFill>
                  <a:srgbClr val="FF0000"/>
                </a:solidFill>
              </a:rPr>
              <a:t>WHAT NEEDS TO BE CONSIDERED?</a:t>
            </a:r>
          </a:p>
        </p:txBody>
      </p:sp>
      <p:sp>
        <p:nvSpPr>
          <p:cNvPr id="3" name="Content Placeholder 2">
            <a:extLst>
              <a:ext uri="{FF2B5EF4-FFF2-40B4-BE49-F238E27FC236}">
                <a16:creationId xmlns:a16="http://schemas.microsoft.com/office/drawing/2014/main" xmlns="" id="{D1935115-7A61-4433-A53B-956983EE32B9}"/>
              </a:ext>
            </a:extLst>
          </p:cNvPr>
          <p:cNvSpPr>
            <a:spLocks noGrp="1"/>
          </p:cNvSpPr>
          <p:nvPr>
            <p:ph sz="half" idx="1"/>
          </p:nvPr>
        </p:nvSpPr>
        <p:spPr/>
        <p:txBody>
          <a:bodyPr>
            <a:normAutofit/>
          </a:bodyPr>
          <a:lstStyle/>
          <a:p>
            <a:r>
              <a:rPr lang="en-US" dirty="0"/>
              <a:t>CAN PRIVILEGES BE OVERSEEN WITHIN THE SAME FRAME AS OPPE?</a:t>
            </a:r>
          </a:p>
        </p:txBody>
      </p:sp>
      <p:sp>
        <p:nvSpPr>
          <p:cNvPr id="4" name="Content Placeholder 3">
            <a:extLst>
              <a:ext uri="{FF2B5EF4-FFF2-40B4-BE49-F238E27FC236}">
                <a16:creationId xmlns:a16="http://schemas.microsoft.com/office/drawing/2014/main" xmlns="" id="{6F97BDD8-4F1B-4143-A9EA-EB9552977254}"/>
              </a:ext>
            </a:extLst>
          </p:cNvPr>
          <p:cNvSpPr>
            <a:spLocks noGrp="1"/>
          </p:cNvSpPr>
          <p:nvPr>
            <p:ph sz="half" idx="2"/>
          </p:nvPr>
        </p:nvSpPr>
        <p:spPr/>
        <p:txBody>
          <a:bodyPr>
            <a:normAutofit/>
          </a:bodyPr>
          <a:lstStyle/>
          <a:p>
            <a:endParaRPr lang="en-US" dirty="0"/>
          </a:p>
          <a:p>
            <a:r>
              <a:rPr lang="en-US" dirty="0"/>
              <a:t>WHAT CHANGES WOULD NEED TO TAKE PLACE?</a:t>
            </a:r>
          </a:p>
          <a:p>
            <a:pPr lvl="1"/>
            <a:r>
              <a:rPr lang="en-US" dirty="0"/>
              <a:t>STATE LEGISLATION</a:t>
            </a:r>
          </a:p>
          <a:p>
            <a:pPr lvl="1"/>
            <a:r>
              <a:rPr lang="en-US" dirty="0"/>
              <a:t>HHS LEGISLATION</a:t>
            </a:r>
          </a:p>
          <a:p>
            <a:pPr lvl="1"/>
            <a:r>
              <a:rPr lang="en-US" dirty="0"/>
              <a:t>ACCREDITATION ORGANIZATIONS</a:t>
            </a:r>
          </a:p>
          <a:p>
            <a:pPr lvl="1"/>
            <a:r>
              <a:rPr lang="en-US" dirty="0"/>
              <a:t>MEDICAL STAFF BYLAWS, RULES &amp; REGULATIONS</a:t>
            </a:r>
            <a:br>
              <a:rPr lang="en-US" dirty="0"/>
            </a:br>
            <a:endParaRPr lang="en-US" dirty="0"/>
          </a:p>
          <a:p>
            <a:endParaRPr lang="en-US" dirty="0"/>
          </a:p>
        </p:txBody>
      </p:sp>
    </p:spTree>
    <p:extLst>
      <p:ext uri="{BB962C8B-B14F-4D97-AF65-F5344CB8AC3E}">
        <p14:creationId xmlns:p14="http://schemas.microsoft.com/office/powerpoint/2010/main" xmlns="" val="592521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F31A44-29C8-4362-9453-3D1A76F4B802}"/>
              </a:ext>
            </a:extLst>
          </p:cNvPr>
          <p:cNvSpPr>
            <a:spLocks noGrp="1"/>
          </p:cNvSpPr>
          <p:nvPr>
            <p:ph type="title"/>
          </p:nvPr>
        </p:nvSpPr>
        <p:spPr/>
        <p:txBody>
          <a:bodyPr/>
          <a:lstStyle/>
          <a:p>
            <a:pPr algn="ctr"/>
            <a:r>
              <a:rPr lang="en-US" b="1" dirty="0"/>
              <a:t>CMS</a:t>
            </a:r>
          </a:p>
        </p:txBody>
      </p:sp>
      <p:sp>
        <p:nvSpPr>
          <p:cNvPr id="3" name="Content Placeholder 2">
            <a:extLst>
              <a:ext uri="{FF2B5EF4-FFF2-40B4-BE49-F238E27FC236}">
                <a16:creationId xmlns:a16="http://schemas.microsoft.com/office/drawing/2014/main" xmlns="" id="{091DE162-2DBA-4D39-A041-5133D6319F16}"/>
              </a:ext>
            </a:extLst>
          </p:cNvPr>
          <p:cNvSpPr>
            <a:spLocks noGrp="1"/>
          </p:cNvSpPr>
          <p:nvPr>
            <p:ph idx="1"/>
          </p:nvPr>
        </p:nvSpPr>
        <p:spPr/>
        <p:txBody>
          <a:bodyPr/>
          <a:lstStyle/>
          <a:p>
            <a:pPr marL="0" indent="0">
              <a:buNone/>
            </a:pPr>
            <a:r>
              <a:rPr lang="en-US" dirty="0"/>
              <a:t>§482.22 (a) (1)  The Medical Staff must </a:t>
            </a:r>
            <a:r>
              <a:rPr lang="en-US" b="1" u="sng" dirty="0">
                <a:solidFill>
                  <a:srgbClr val="FF0000"/>
                </a:solidFill>
              </a:rPr>
              <a:t>periodically conduct appraisals of its members</a:t>
            </a:r>
          </a:p>
          <a:p>
            <a:pPr marL="0" indent="0">
              <a:buNone/>
            </a:pPr>
            <a:r>
              <a:rPr lang="en-US" sz="2800" dirty="0">
                <a:solidFill>
                  <a:srgbClr val="080808"/>
                </a:solidFill>
              </a:rPr>
              <a:t>The Medical Staff, must at regular intervals </a:t>
            </a:r>
            <a:r>
              <a:rPr lang="en-US" sz="2800" b="1" dirty="0">
                <a:solidFill>
                  <a:srgbClr val="FF0000"/>
                </a:solidFill>
              </a:rPr>
              <a:t>appraise the qualifications </a:t>
            </a:r>
            <a:r>
              <a:rPr lang="en-US" sz="2800" dirty="0">
                <a:solidFill>
                  <a:srgbClr val="080808"/>
                </a:solidFill>
              </a:rPr>
              <a:t>of all practitioners appointed to the medical staff/granted medical staff privileges.  In the absence of a State law that establishes a timeframe for periodic reappraisal, a hospital’s medical staff must conduct a periodic appraisal of each practitioner.  </a:t>
            </a:r>
            <a:r>
              <a:rPr lang="en-US" sz="2800" b="1" dirty="0">
                <a:solidFill>
                  <a:srgbClr val="FF0000"/>
                </a:solidFill>
              </a:rPr>
              <a:t>CMS recommends that an appraisal be conducted at least every 24 months for each practitioner.</a:t>
            </a:r>
          </a:p>
          <a:p>
            <a:pPr marL="0" indent="0">
              <a:buNone/>
            </a:pPr>
            <a:endParaRPr lang="en-US" dirty="0"/>
          </a:p>
        </p:txBody>
      </p:sp>
    </p:spTree>
    <p:extLst>
      <p:ext uri="{BB962C8B-B14F-4D97-AF65-F5344CB8AC3E}">
        <p14:creationId xmlns:p14="http://schemas.microsoft.com/office/powerpoint/2010/main" xmlns="" val="21808952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862126-39B0-4B87-9CD2-5445D16D4214}"/>
              </a:ext>
            </a:extLst>
          </p:cNvPr>
          <p:cNvSpPr>
            <a:spLocks noGrp="1"/>
          </p:cNvSpPr>
          <p:nvPr>
            <p:ph type="title"/>
          </p:nvPr>
        </p:nvSpPr>
        <p:spPr/>
        <p:txBody>
          <a:bodyPr/>
          <a:lstStyle/>
          <a:p>
            <a:pPr algn="ctr"/>
            <a:r>
              <a:rPr lang="en-US" b="1" dirty="0"/>
              <a:t>CMS</a:t>
            </a:r>
          </a:p>
        </p:txBody>
      </p:sp>
      <p:sp>
        <p:nvSpPr>
          <p:cNvPr id="3" name="Content Placeholder 2">
            <a:extLst>
              <a:ext uri="{FF2B5EF4-FFF2-40B4-BE49-F238E27FC236}">
                <a16:creationId xmlns:a16="http://schemas.microsoft.com/office/drawing/2014/main" xmlns="" id="{F7D3466A-FFE6-4DB9-91D5-8696DB46454C}"/>
              </a:ext>
            </a:extLst>
          </p:cNvPr>
          <p:cNvSpPr>
            <a:spLocks noGrp="1"/>
          </p:cNvSpPr>
          <p:nvPr>
            <p:ph idx="1"/>
          </p:nvPr>
        </p:nvSpPr>
        <p:spPr/>
        <p:txBody>
          <a:bodyPr/>
          <a:lstStyle/>
          <a:p>
            <a:pPr marL="0" indent="0">
              <a:buNone/>
            </a:pPr>
            <a:r>
              <a:rPr lang="en-US" b="1" dirty="0"/>
              <a:t>Purpose of Appraisal:</a:t>
            </a:r>
          </a:p>
          <a:p>
            <a:r>
              <a:rPr lang="en-US" dirty="0"/>
              <a:t>Determine suitability of </a:t>
            </a:r>
            <a:r>
              <a:rPr lang="en-US" b="1" dirty="0">
                <a:solidFill>
                  <a:srgbClr val="FF0000"/>
                </a:solidFill>
              </a:rPr>
              <a:t>continuing, discontinuing, revising or otherwise changing the MS membership/privileges</a:t>
            </a:r>
            <a:r>
              <a:rPr lang="en-US" dirty="0"/>
              <a:t> of each individual practitioner</a:t>
            </a:r>
          </a:p>
          <a:p>
            <a:r>
              <a:rPr lang="en-US" dirty="0"/>
              <a:t>Must </a:t>
            </a:r>
            <a:r>
              <a:rPr lang="en-US" b="1" dirty="0">
                <a:solidFill>
                  <a:srgbClr val="FF0000"/>
                </a:solidFill>
              </a:rPr>
              <a:t>evaluate qualifications &amp; demonstrated competence</a:t>
            </a:r>
            <a:r>
              <a:rPr lang="en-US" dirty="0"/>
              <a:t>: current work practice, special training, quality of specific work, patient outcomes, education, maintenance of CME, adherence to MS Rules, certifications, appropriate licensure and currency of compliance with licensure requirements</a:t>
            </a:r>
          </a:p>
        </p:txBody>
      </p:sp>
    </p:spTree>
    <p:extLst>
      <p:ext uri="{BB962C8B-B14F-4D97-AF65-F5344CB8AC3E}">
        <p14:creationId xmlns:p14="http://schemas.microsoft.com/office/powerpoint/2010/main" xmlns="" val="4185949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F50E48-6F20-48B9-A44C-0E1C8DE97A16}"/>
              </a:ext>
            </a:extLst>
          </p:cNvPr>
          <p:cNvSpPr>
            <a:spLocks noGrp="1"/>
          </p:cNvSpPr>
          <p:nvPr>
            <p:ph type="title"/>
          </p:nvPr>
        </p:nvSpPr>
        <p:spPr/>
        <p:txBody>
          <a:bodyPr/>
          <a:lstStyle/>
          <a:p>
            <a:pPr algn="ctr"/>
            <a:r>
              <a:rPr lang="en-US" b="1" dirty="0"/>
              <a:t>NAMSS ROUNDTABLE</a:t>
            </a:r>
            <a:r>
              <a:rPr lang="en-US" dirty="0"/>
              <a:t>	</a:t>
            </a:r>
          </a:p>
        </p:txBody>
      </p:sp>
      <p:sp>
        <p:nvSpPr>
          <p:cNvPr id="3" name="Content Placeholder 2">
            <a:extLst>
              <a:ext uri="{FF2B5EF4-FFF2-40B4-BE49-F238E27FC236}">
                <a16:creationId xmlns:a16="http://schemas.microsoft.com/office/drawing/2014/main" xmlns="" id="{B5AE6CFE-6C02-4047-8006-86E59584F13A}"/>
              </a:ext>
            </a:extLst>
          </p:cNvPr>
          <p:cNvSpPr>
            <a:spLocks noGrp="1"/>
          </p:cNvSpPr>
          <p:nvPr>
            <p:ph idx="1"/>
          </p:nvPr>
        </p:nvSpPr>
        <p:spPr/>
        <p:txBody>
          <a:bodyPr/>
          <a:lstStyle/>
          <a:p>
            <a:r>
              <a:rPr lang="en-US" dirty="0"/>
              <a:t>So many challenges of tracking, monitoring and assessing performance within a 2-year cycle</a:t>
            </a:r>
          </a:p>
          <a:p>
            <a:r>
              <a:rPr lang="en-US" dirty="0"/>
              <a:t>Overlapping of continuous monitoring and reappointment cycles results in administrative duplication and overuse of less than adequate resources – both from the MSP and practitioner leaders</a:t>
            </a:r>
          </a:p>
          <a:p>
            <a:r>
              <a:rPr lang="en-US" dirty="0"/>
              <a:t>Establishment of uniform standardization within the monitoring process would enhance the process for small &amp; large organizations</a:t>
            </a:r>
          </a:p>
          <a:p>
            <a:r>
              <a:rPr lang="en-US" dirty="0"/>
              <a:t>Possible proposed pilot – enabling a set number of facilities to move to a 3-year reappointment cycle</a:t>
            </a:r>
          </a:p>
        </p:txBody>
      </p:sp>
    </p:spTree>
    <p:extLst>
      <p:ext uri="{BB962C8B-B14F-4D97-AF65-F5344CB8AC3E}">
        <p14:creationId xmlns:p14="http://schemas.microsoft.com/office/powerpoint/2010/main" xmlns="" val="3104115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DC2FD4-105E-4AA5-90D6-38FE0588F39F}"/>
              </a:ext>
            </a:extLst>
          </p:cNvPr>
          <p:cNvSpPr>
            <a:spLocks noGrp="1"/>
          </p:cNvSpPr>
          <p:nvPr>
            <p:ph type="title"/>
          </p:nvPr>
        </p:nvSpPr>
        <p:spPr/>
        <p:txBody>
          <a:bodyPr/>
          <a:lstStyle/>
          <a:p>
            <a:pPr algn="ctr"/>
            <a:r>
              <a:rPr lang="en-US" b="1" dirty="0"/>
              <a:t>IDEAS</a:t>
            </a:r>
          </a:p>
        </p:txBody>
      </p:sp>
      <p:pic>
        <p:nvPicPr>
          <p:cNvPr id="6" name="Content Placeholder 5" descr="A picture containing toy, doll, automaton&#10;&#10;Description automatically generated">
            <a:extLst>
              <a:ext uri="{FF2B5EF4-FFF2-40B4-BE49-F238E27FC236}">
                <a16:creationId xmlns:a16="http://schemas.microsoft.com/office/drawing/2014/main" xmlns="" id="{9D5B3A6F-990B-457F-AE96-BBDEC9F41C85}"/>
              </a:ext>
            </a:extLst>
          </p:cNvPr>
          <p:cNvPicPr>
            <a:picLocks noGrp="1" noChangeAspect="1"/>
          </p:cNvPicPr>
          <p:nvPr>
            <p:ph sz="half" idx="1"/>
          </p:nvPr>
        </p:nvPicPr>
        <p:blipFill>
          <a:blip r:embed="rId2" cstate="print">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253331" y="1825625"/>
            <a:ext cx="4351338" cy="4351338"/>
          </a:xfrm>
        </p:spPr>
      </p:pic>
      <p:sp>
        <p:nvSpPr>
          <p:cNvPr id="4" name="Content Placeholder 3">
            <a:extLst>
              <a:ext uri="{FF2B5EF4-FFF2-40B4-BE49-F238E27FC236}">
                <a16:creationId xmlns:a16="http://schemas.microsoft.com/office/drawing/2014/main" xmlns="" id="{EB22EDEA-4501-411C-A008-C2769DBEF233}"/>
              </a:ext>
            </a:extLst>
          </p:cNvPr>
          <p:cNvSpPr>
            <a:spLocks noGrp="1"/>
          </p:cNvSpPr>
          <p:nvPr>
            <p:ph sz="half" idx="2"/>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sz="3600" b="1" dirty="0"/>
              <a:t>What are your thoughts on this topic?</a:t>
            </a:r>
          </a:p>
        </p:txBody>
      </p:sp>
      <p:sp>
        <p:nvSpPr>
          <p:cNvPr id="7" name="TextBox 6">
            <a:extLst>
              <a:ext uri="{FF2B5EF4-FFF2-40B4-BE49-F238E27FC236}">
                <a16:creationId xmlns:a16="http://schemas.microsoft.com/office/drawing/2014/main" xmlns="" id="{05B7D367-02DD-4D12-88B3-6955EB23545C}"/>
              </a:ext>
            </a:extLst>
          </p:cNvPr>
          <p:cNvSpPr txBox="1"/>
          <p:nvPr/>
        </p:nvSpPr>
        <p:spPr>
          <a:xfrm>
            <a:off x="1253331" y="6176963"/>
            <a:ext cx="4351338" cy="230832"/>
          </a:xfrm>
          <a:prstGeom prst="rect">
            <a:avLst/>
          </a:prstGeom>
          <a:noFill/>
        </p:spPr>
        <p:txBody>
          <a:bodyPr wrap="square" rtlCol="0">
            <a:spAutoFit/>
          </a:bodyPr>
          <a:lstStyle/>
          <a:p>
            <a:r>
              <a:rPr lang="en-US" sz="900">
                <a:hlinkClick r:id="rId3" tooltip="https://www.getmespark.com/five-ways-not-to-brainstorm/"/>
              </a:rPr>
              <a:t>This Photo</a:t>
            </a:r>
            <a:r>
              <a:rPr lang="en-US" sz="900"/>
              <a:t> by Unknown Author is licensed under </a:t>
            </a:r>
            <a:r>
              <a:rPr lang="en-US" sz="900">
                <a:hlinkClick r:id="rId4" tooltip="https://creativecommons.org/licenses/by-nc-sa/3.0/"/>
              </a:rPr>
              <a:t>CC BY-SA-NC</a:t>
            </a:r>
            <a:endParaRPr lang="en-US" sz="900"/>
          </a:p>
        </p:txBody>
      </p:sp>
    </p:spTree>
    <p:extLst>
      <p:ext uri="{BB962C8B-B14F-4D97-AF65-F5344CB8AC3E}">
        <p14:creationId xmlns:p14="http://schemas.microsoft.com/office/powerpoint/2010/main" xmlns="" val="3705837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59DE1C-C09F-458C-872B-C8CD984E662C}"/>
              </a:ext>
            </a:extLst>
          </p:cNvPr>
          <p:cNvSpPr>
            <a:spLocks noGrp="1"/>
          </p:cNvSpPr>
          <p:nvPr>
            <p:ph type="title"/>
          </p:nvPr>
        </p:nvSpPr>
        <p:spPr/>
        <p:txBody>
          <a:bodyPr/>
          <a:lstStyle/>
          <a:p>
            <a:pPr algn="ctr"/>
            <a:r>
              <a:rPr lang="en-US" b="1" dirty="0"/>
              <a:t>THE JOINT COMMISSION</a:t>
            </a:r>
          </a:p>
        </p:txBody>
      </p:sp>
      <p:sp>
        <p:nvSpPr>
          <p:cNvPr id="3" name="Content Placeholder 2">
            <a:extLst>
              <a:ext uri="{FF2B5EF4-FFF2-40B4-BE49-F238E27FC236}">
                <a16:creationId xmlns:a16="http://schemas.microsoft.com/office/drawing/2014/main" xmlns="" id="{7BB7445F-6292-474E-AD1B-741FFB9519DE}"/>
              </a:ext>
            </a:extLst>
          </p:cNvPr>
          <p:cNvSpPr>
            <a:spLocks noGrp="1"/>
          </p:cNvSpPr>
          <p:nvPr>
            <p:ph idx="1"/>
          </p:nvPr>
        </p:nvSpPr>
        <p:spPr/>
        <p:txBody>
          <a:bodyPr/>
          <a:lstStyle/>
          <a:p>
            <a:r>
              <a:rPr lang="en-US" dirty="0"/>
              <a:t>MS .07.01.01</a:t>
            </a:r>
            <a:br>
              <a:rPr lang="en-US" dirty="0"/>
            </a:br>
            <a:r>
              <a:rPr lang="en-US" dirty="0"/>
              <a:t>3. The organized MS uses the criteria in appointing members to the MS and appointment does </a:t>
            </a:r>
            <a:r>
              <a:rPr lang="en-US" dirty="0">
                <a:highlight>
                  <a:srgbClr val="FFFF00"/>
                </a:highlight>
              </a:rPr>
              <a:t>not exceed a period of two years</a:t>
            </a:r>
            <a:r>
              <a:rPr lang="en-US" dirty="0"/>
              <a:t>.</a:t>
            </a:r>
          </a:p>
          <a:p>
            <a:r>
              <a:rPr lang="en-US" dirty="0"/>
              <a:t>MS .08.01.03</a:t>
            </a:r>
            <a:br>
              <a:rPr lang="en-US" dirty="0"/>
            </a:br>
            <a:r>
              <a:rPr lang="en-US" dirty="0">
                <a:highlight>
                  <a:srgbClr val="FFFF00"/>
                </a:highlight>
              </a:rPr>
              <a:t>Ongoing Professional practice evaluation information is factored into the decision to maintain existing privilege(s), or to revoke an existing privilege prior to or at the time of renewal.  It’s function is ‘Continuous” and not cyclical or every two years.</a:t>
            </a:r>
          </a:p>
        </p:txBody>
      </p:sp>
    </p:spTree>
    <p:extLst>
      <p:ext uri="{BB962C8B-B14F-4D97-AF65-F5344CB8AC3E}">
        <p14:creationId xmlns:p14="http://schemas.microsoft.com/office/powerpoint/2010/main" xmlns="" val="33976639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B8FF62-4A2D-469C-9904-C0F0D23B04C2}"/>
              </a:ext>
            </a:extLst>
          </p:cNvPr>
          <p:cNvSpPr>
            <a:spLocks noGrp="1"/>
          </p:cNvSpPr>
          <p:nvPr>
            <p:ph type="title"/>
          </p:nvPr>
        </p:nvSpPr>
        <p:spPr/>
        <p:txBody>
          <a:bodyPr/>
          <a:lstStyle/>
          <a:p>
            <a:pPr algn="ctr"/>
            <a:r>
              <a:rPr lang="en-US" b="1" dirty="0"/>
              <a:t>DNV</a:t>
            </a:r>
          </a:p>
        </p:txBody>
      </p:sp>
      <p:sp>
        <p:nvSpPr>
          <p:cNvPr id="3" name="Content Placeholder 2">
            <a:extLst>
              <a:ext uri="{FF2B5EF4-FFF2-40B4-BE49-F238E27FC236}">
                <a16:creationId xmlns:a16="http://schemas.microsoft.com/office/drawing/2014/main" xmlns="" id="{A9714C37-17B2-4106-B1F9-5C1B9ED4B720}"/>
              </a:ext>
            </a:extLst>
          </p:cNvPr>
          <p:cNvSpPr>
            <a:spLocks noGrp="1"/>
          </p:cNvSpPr>
          <p:nvPr>
            <p:ph idx="1"/>
          </p:nvPr>
        </p:nvSpPr>
        <p:spPr/>
        <p:txBody>
          <a:bodyPr>
            <a:normAutofit fontScale="92500" lnSpcReduction="20000"/>
          </a:bodyPr>
          <a:lstStyle/>
          <a:p>
            <a:r>
              <a:rPr lang="en-US" dirty="0"/>
              <a:t>SR.2 Reappointment to the medical staff: SR.2a Primary source verification of current licensure (AMA Master Profile or Osteopathic Physician Profile Report from American Osteopathic Information Association is acceptable) and any required certifications; </a:t>
            </a:r>
          </a:p>
          <a:p>
            <a:r>
              <a:rPr lang="en-US" dirty="0"/>
              <a:t>SR.2b Federal Narcotics Registration Certificate (DEA) number (if required); </a:t>
            </a:r>
          </a:p>
          <a:p>
            <a:r>
              <a:rPr lang="en-US" dirty="0"/>
              <a:t>SR.2c Review of involvement in any professional liability action; and, </a:t>
            </a:r>
          </a:p>
          <a:p>
            <a:r>
              <a:rPr lang="en-US" dirty="0"/>
              <a:t>SR.2d Review of individual performance data for variation from benchmark. Variation shall go to Peer Review for determination of validity, written explanation of findings and, if appropriate, an action plan to include improvement strategies (See MS.9). </a:t>
            </a:r>
          </a:p>
          <a:p>
            <a:r>
              <a:rPr lang="en-US" dirty="0"/>
              <a:t>SR.2e Receipt of database profiles from NPDB, OIG Medicare/Medicaid Exclusions.</a:t>
            </a:r>
          </a:p>
        </p:txBody>
      </p:sp>
    </p:spTree>
    <p:extLst>
      <p:ext uri="{BB962C8B-B14F-4D97-AF65-F5344CB8AC3E}">
        <p14:creationId xmlns:p14="http://schemas.microsoft.com/office/powerpoint/2010/main" xmlns="" val="33060078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5A4996-107B-4BEA-865C-2E88C775F999}"/>
              </a:ext>
            </a:extLst>
          </p:cNvPr>
          <p:cNvSpPr>
            <a:spLocks noGrp="1"/>
          </p:cNvSpPr>
          <p:nvPr>
            <p:ph type="title"/>
          </p:nvPr>
        </p:nvSpPr>
        <p:spPr/>
        <p:txBody>
          <a:bodyPr/>
          <a:lstStyle/>
          <a:p>
            <a:pPr algn="ctr"/>
            <a:r>
              <a:rPr lang="en-US" b="1" dirty="0"/>
              <a:t>DNV</a:t>
            </a:r>
          </a:p>
        </p:txBody>
      </p:sp>
      <p:sp>
        <p:nvSpPr>
          <p:cNvPr id="3" name="Content Placeholder 2">
            <a:extLst>
              <a:ext uri="{FF2B5EF4-FFF2-40B4-BE49-F238E27FC236}">
                <a16:creationId xmlns:a16="http://schemas.microsoft.com/office/drawing/2014/main" xmlns="" id="{21217507-6E04-450B-A7B8-FC2123145DBF}"/>
              </a:ext>
            </a:extLst>
          </p:cNvPr>
          <p:cNvSpPr>
            <a:spLocks noGrp="1"/>
          </p:cNvSpPr>
          <p:nvPr>
            <p:ph idx="1"/>
          </p:nvPr>
        </p:nvSpPr>
        <p:spPr/>
        <p:txBody>
          <a:bodyPr/>
          <a:lstStyle/>
          <a:p>
            <a:r>
              <a:rPr lang="en-US" dirty="0"/>
              <a:t>MS 12</a:t>
            </a:r>
            <a:br>
              <a:rPr lang="en-US" dirty="0"/>
            </a:br>
            <a:r>
              <a:rPr lang="en-US" dirty="0"/>
              <a:t>SR 2.  Appointment or reappointments to the medical staff and the granting, renewal, or revision of clinical privileges shall be made for a period defined by state law or if permitted by state law, </a:t>
            </a:r>
            <a:r>
              <a:rPr lang="en-US" b="1" i="1" dirty="0">
                <a:solidFill>
                  <a:srgbClr val="FF0000"/>
                </a:solidFill>
              </a:rPr>
              <a:t>not to exceed three years.</a:t>
            </a:r>
          </a:p>
        </p:txBody>
      </p:sp>
    </p:spTree>
    <p:extLst>
      <p:ext uri="{BB962C8B-B14F-4D97-AF65-F5344CB8AC3E}">
        <p14:creationId xmlns:p14="http://schemas.microsoft.com/office/powerpoint/2010/main" xmlns="" val="3413456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4EAB4E-68C2-47F9-8869-1EA139AA1B90}"/>
              </a:ext>
            </a:extLst>
          </p:cNvPr>
          <p:cNvSpPr>
            <a:spLocks noGrp="1"/>
          </p:cNvSpPr>
          <p:nvPr>
            <p:ph type="title"/>
          </p:nvPr>
        </p:nvSpPr>
        <p:spPr/>
        <p:txBody>
          <a:bodyPr/>
          <a:lstStyle/>
          <a:p>
            <a:pPr algn="ctr"/>
            <a:r>
              <a:rPr lang="en-US" b="1" dirty="0"/>
              <a:t>DNV – MS 9 Performance Data</a:t>
            </a:r>
          </a:p>
        </p:txBody>
      </p:sp>
      <p:sp>
        <p:nvSpPr>
          <p:cNvPr id="3" name="Content Placeholder 2">
            <a:extLst>
              <a:ext uri="{FF2B5EF4-FFF2-40B4-BE49-F238E27FC236}">
                <a16:creationId xmlns:a16="http://schemas.microsoft.com/office/drawing/2014/main" xmlns="" id="{4ABD1537-1478-4FF6-94C8-BAEC3204A5C0}"/>
              </a:ext>
            </a:extLst>
          </p:cNvPr>
          <p:cNvSpPr>
            <a:spLocks noGrp="1"/>
          </p:cNvSpPr>
          <p:nvPr>
            <p:ph idx="1"/>
          </p:nvPr>
        </p:nvSpPr>
        <p:spPr/>
        <p:txBody>
          <a:bodyPr>
            <a:normAutofit fontScale="62500" lnSpcReduction="20000"/>
          </a:bodyPr>
          <a:lstStyle/>
          <a:p>
            <a:r>
              <a:rPr lang="en-US" b="1" dirty="0">
                <a:solidFill>
                  <a:srgbClr val="FF0000"/>
                </a:solidFill>
              </a:rPr>
              <a:t>Performance data will be collected periodically within the reappointment period or as required as a part of the peer review process. </a:t>
            </a:r>
            <a:br>
              <a:rPr lang="en-US" b="1" dirty="0">
                <a:solidFill>
                  <a:srgbClr val="FF0000"/>
                </a:solidFill>
              </a:rPr>
            </a:br>
            <a:r>
              <a:rPr lang="en-US" dirty="0"/>
              <a:t/>
            </a:r>
            <a:br>
              <a:rPr lang="en-US" dirty="0"/>
            </a:br>
            <a:r>
              <a:rPr lang="en-US" dirty="0"/>
              <a:t>This may include comparative and/or national data if available. In order to monitor the clinical performance of the medical staff, the areas required to be measured (as applicable to the practitioner’s specialty) may include: </a:t>
            </a:r>
            <a:br>
              <a:rPr lang="en-US" dirty="0"/>
            </a:br>
            <a:r>
              <a:rPr lang="en-US" dirty="0"/>
              <a:t>SR.1 Blood use </a:t>
            </a:r>
            <a:br>
              <a:rPr lang="en-US" dirty="0"/>
            </a:br>
            <a:r>
              <a:rPr lang="en-US" dirty="0"/>
              <a:t>SR.2 Prescribing of medications: prescribing patterns, trends, errors and appropriateness of prescribing for Drug Use Evaluations; </a:t>
            </a:r>
            <a:br>
              <a:rPr lang="en-US" dirty="0"/>
            </a:br>
            <a:r>
              <a:rPr lang="en-US" dirty="0"/>
              <a:t>SR.3 Surgical Case Review: appropriateness and outcomes for selected high-risk procedures as defined by the medical staff; </a:t>
            </a:r>
            <a:br>
              <a:rPr lang="en-US" dirty="0"/>
            </a:br>
            <a:r>
              <a:rPr lang="en-US" dirty="0"/>
              <a:t>SR.4 Specific department indicators that have been defined by the medical staff; </a:t>
            </a:r>
            <a:br>
              <a:rPr lang="en-US" dirty="0"/>
            </a:br>
            <a:r>
              <a:rPr lang="en-US" dirty="0"/>
              <a:t>SR.5 Anesthesia/Moderate Sedation Adverse Events; </a:t>
            </a:r>
            <a:br>
              <a:rPr lang="en-US" dirty="0"/>
            </a:br>
            <a:r>
              <a:rPr lang="en-US" dirty="0"/>
              <a:t>SR.6 Readmissions/unplanned returns to surgery (as defined); </a:t>
            </a:r>
            <a:br>
              <a:rPr lang="en-US" dirty="0"/>
            </a:br>
            <a:r>
              <a:rPr lang="en-US" dirty="0"/>
              <a:t>SR.7 Appropriateness of care for non-invasive procedures/interventions; </a:t>
            </a:r>
            <a:br>
              <a:rPr lang="en-US" dirty="0"/>
            </a:br>
            <a:r>
              <a:rPr lang="en-US" dirty="0"/>
              <a:t>SR.8 Utilization data; </a:t>
            </a:r>
            <a:br>
              <a:rPr lang="en-US" dirty="0"/>
            </a:br>
            <a:r>
              <a:rPr lang="en-US" dirty="0"/>
              <a:t>SR.9 Significant deviations from evidence-based professionally recognized standards of practice; and,</a:t>
            </a:r>
            <a:br>
              <a:rPr lang="en-US" dirty="0"/>
            </a:br>
            <a:r>
              <a:rPr lang="en-US" dirty="0"/>
              <a:t>SR.10 Timely and legible completion of patients’ medical records. </a:t>
            </a:r>
            <a:br>
              <a:rPr lang="en-US" dirty="0"/>
            </a:br>
            <a:r>
              <a:rPr lang="en-US" dirty="0"/>
              <a:t>SR.11 Any variant that should be analyzed for statistical significance. </a:t>
            </a:r>
          </a:p>
        </p:txBody>
      </p:sp>
    </p:spTree>
    <p:extLst>
      <p:ext uri="{BB962C8B-B14F-4D97-AF65-F5344CB8AC3E}">
        <p14:creationId xmlns:p14="http://schemas.microsoft.com/office/powerpoint/2010/main" xmlns="" val="29609642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TotalTime>
  <Words>551</Words>
  <Application>Microsoft Office PowerPoint</Application>
  <PresentationFormat>Custom</PresentationFormat>
  <Paragraphs>48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To Reappoint or Not Is That the Question? </vt:lpstr>
      <vt:lpstr>CMS</vt:lpstr>
      <vt:lpstr>CMS</vt:lpstr>
      <vt:lpstr>NAMSS ROUNDTABLE </vt:lpstr>
      <vt:lpstr>IDEAS</vt:lpstr>
      <vt:lpstr>THE JOINT COMMISSION</vt:lpstr>
      <vt:lpstr>DNV</vt:lpstr>
      <vt:lpstr>DNV</vt:lpstr>
      <vt:lpstr>DNV – MS 9 Performance Data</vt:lpstr>
      <vt:lpstr>HFAP</vt:lpstr>
      <vt:lpstr>WHAT IF WE THOUGHT OF OTHER OPTIONS?</vt:lpstr>
      <vt:lpstr>WHAT NEEDS TO BE CONSIDERED?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Reappoint or Not That is the Question</dc:title>
  <dc:creator>Christina Giles</dc:creator>
  <cp:lastModifiedBy>Andy Lock</cp:lastModifiedBy>
  <cp:revision>3</cp:revision>
  <dcterms:created xsi:type="dcterms:W3CDTF">2022-01-28T16:43:42Z</dcterms:created>
  <dcterms:modified xsi:type="dcterms:W3CDTF">2022-02-04T18:32:40Z</dcterms:modified>
</cp:coreProperties>
</file>